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59" r:id="rId3"/>
  </p:sldMasterIdLst>
  <p:notesMasterIdLst>
    <p:notesMasterId r:id="rId36"/>
  </p:notesMasterIdLst>
  <p:sldIdLst>
    <p:sldId id="257" r:id="rId4"/>
    <p:sldId id="10400" r:id="rId5"/>
    <p:sldId id="261" r:id="rId6"/>
    <p:sldId id="962" r:id="rId7"/>
    <p:sldId id="10412" r:id="rId8"/>
    <p:sldId id="10486" r:id="rId9"/>
    <p:sldId id="10487" r:id="rId10"/>
    <p:sldId id="10523" r:id="rId11"/>
    <p:sldId id="938" r:id="rId12"/>
    <p:sldId id="10526" r:id="rId13"/>
    <p:sldId id="10465" r:id="rId14"/>
    <p:sldId id="10466" r:id="rId15"/>
    <p:sldId id="10467" r:id="rId16"/>
    <p:sldId id="10468" r:id="rId17"/>
    <p:sldId id="10472" r:id="rId18"/>
    <p:sldId id="10485" r:id="rId19"/>
    <p:sldId id="10470" r:id="rId20"/>
    <p:sldId id="10474" r:id="rId21"/>
    <p:sldId id="1005" r:id="rId22"/>
    <p:sldId id="977" r:id="rId23"/>
    <p:sldId id="10475" r:id="rId24"/>
    <p:sldId id="1080" r:id="rId25"/>
    <p:sldId id="10476" r:id="rId26"/>
    <p:sldId id="1111" r:id="rId27"/>
    <p:sldId id="10477" r:id="rId28"/>
    <p:sldId id="1101" r:id="rId29"/>
    <p:sldId id="10478" r:id="rId30"/>
    <p:sldId id="10479" r:id="rId31"/>
    <p:sldId id="936" r:id="rId32"/>
    <p:sldId id="10418" r:id="rId33"/>
    <p:sldId id="822" r:id="rId34"/>
    <p:sldId id="104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261"/>
            <p14:sldId id="962"/>
          </p14:sldIdLst>
        </p14:section>
        <p14:section name="Intro" id="{71A0EFC3-1B77-42BC-B22F-19AAC7036864}">
          <p14:sldIdLst>
            <p14:sldId id="10412"/>
            <p14:sldId id="10486"/>
            <p14:sldId id="10487"/>
            <p14:sldId id="10523"/>
            <p14:sldId id="938"/>
            <p14:sldId id="10526"/>
          </p14:sldIdLst>
        </p14:section>
        <p14:section name="SRM" id="{1C88C569-A151-4ABF-8A7A-D3F6CB3B3269}">
          <p14:sldIdLst>
            <p14:sldId id="10465"/>
            <p14:sldId id="10466"/>
            <p14:sldId id="10467"/>
            <p14:sldId id="10468"/>
            <p14:sldId id="10472"/>
            <p14:sldId id="10485"/>
            <p14:sldId id="10470"/>
            <p14:sldId id="10474"/>
          </p14:sldIdLst>
        </p14:section>
        <p14:section name="DEMO 1" id="{C94FA127-4FC8-4142-82F0-0B43FA6C8CE7}">
          <p14:sldIdLst>
            <p14:sldId id="1005"/>
            <p14:sldId id="977"/>
          </p14:sldIdLst>
        </p14:section>
        <p14:section name="DEMO 2" id="{73220C7C-D6A9-409E-AB1F-A5F74CB08080}">
          <p14:sldIdLst>
            <p14:sldId id="10475"/>
            <p14:sldId id="1080"/>
          </p14:sldIdLst>
        </p14:section>
        <p14:section name="DEMO 3" id="{3CFF1FDD-1FE4-4B4E-BDE0-EF0CF34E584E}">
          <p14:sldIdLst>
            <p14:sldId id="10476"/>
            <p14:sldId id="1111"/>
          </p14:sldIdLst>
        </p14:section>
        <p14:section name="DEMO 4" id="{5B15D6A0-FEAD-49FE-B7FF-0F9158923D9F}">
          <p14:sldIdLst>
            <p14:sldId id="10477"/>
            <p14:sldId id="1101"/>
          </p14:sldIdLst>
        </p14:section>
        <p14:section name="DEMO 5" id="{E7922E46-1652-4A60-AE4E-A7C05AA74AD8}">
          <p14:sldIdLst>
            <p14:sldId id="10478"/>
            <p14:sldId id="10479"/>
          </p14:sldIdLst>
        </p14:section>
        <p14:section name="END" id="{EBDEB4E2-9392-4324-974B-2EC2F17A42B0}">
          <p14:sldIdLst>
            <p14:sldId id="936"/>
            <p14:sldId id="10418"/>
            <p14:sldId id="822"/>
            <p14:sldId id="10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87275" autoAdjust="0"/>
  </p:normalViewPr>
  <p:slideViewPr>
    <p:cSldViewPr snapToGrid="0">
      <p:cViewPr varScale="1">
        <p:scale>
          <a:sx n="88" d="100"/>
          <a:sy n="88" d="100"/>
        </p:scale>
        <p:origin x="976" y="44"/>
      </p:cViewPr>
      <p:guideLst/>
    </p:cSldViewPr>
  </p:slideViewPr>
  <p:notesTextViewPr>
    <p:cViewPr>
      <p:scale>
        <a:sx n="100" d="100"/>
        <a:sy n="1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pps.powerapps.com/play/02a246dc-4251-46c4-95a9-200c4f210af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owerplatform-cdn.azureedge.net/cvt-f3d2099a094cf5081d3c803397cdc67e46a98f0a03624b4533802c9bf8b943d0/pictures/pages/index/hero_covid/hero_desktop.jp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11:48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8604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921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7930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0085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711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184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6388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6956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6925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77036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904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5162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SRM - Power Apps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hero_desktop.jpg (2880×1662) (azureedge.net)</a:t>
            </a:r>
            <a:endParaRPr lang="en-US" dirty="0"/>
          </a:p>
          <a:p>
            <a:pPr>
              <a:buClr>
                <a:srgbClr val="F2C812"/>
              </a:buClr>
            </a:pPr>
            <a:r>
              <a:rPr lang="en-US" sz="1200" dirty="0"/>
              <a:t>https://go.microsoft.com/fwlink/?LinkId=2126953&amp;clcid=0x409</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121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3/24/2021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14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3/24/2021 11:48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9532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5360657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124950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58658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970603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69194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0587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84646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326117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027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7937943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6" y="201707"/>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6" y="1189176"/>
            <a:ext cx="11756571" cy="1573735"/>
          </a:xfrm>
        </p:spPr>
        <p:txBody>
          <a:bodyPr/>
          <a:lstStyle>
            <a:lvl1pPr marL="0" indent="0">
              <a:buNone/>
              <a:defRPr>
                <a:solidFill>
                  <a:srgbClr val="000000"/>
                </a:solidFill>
              </a:defRPr>
            </a:lvl1pPr>
            <a:lvl2pPr marL="0" indent="0">
              <a:buFontTx/>
              <a:buNone/>
              <a:defRPr sz="1677">
                <a:solidFill>
                  <a:srgbClr val="000000"/>
                </a:solidFill>
              </a:defRPr>
            </a:lvl2pPr>
            <a:lvl3pPr marL="175562" indent="0">
              <a:buNone/>
              <a:defRPr sz="1500">
                <a:solidFill>
                  <a:srgbClr val="000000"/>
                </a:solidFill>
              </a:defRPr>
            </a:lvl3pPr>
            <a:lvl4pPr marL="351125" indent="0">
              <a:buNone/>
              <a:defRPr>
                <a:solidFill>
                  <a:srgbClr val="000000"/>
                </a:solidFill>
              </a:defRPr>
            </a:lvl4pPr>
            <a:lvl5pPr marL="526685"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18067200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44"/>
            <a:fld id="{27258FFF-F925-446B-8502-81C933981705}" type="slidenum">
              <a:rPr lang="en-US" smtClean="0">
                <a:solidFill>
                  <a:srgbClr val="505050"/>
                </a:solidFill>
              </a:rPr>
              <a:pPr defTabSz="914344"/>
              <a:t>‹#›</a:t>
            </a:fld>
            <a:endParaRPr lang="en-US" dirty="0">
              <a:solidFill>
                <a:srgbClr val="505050"/>
              </a:solidFill>
            </a:endParaRPr>
          </a:p>
        </p:txBody>
      </p:sp>
      <p:sp>
        <p:nvSpPr>
          <p:cNvPr id="8" name="Text Placeholder 7"/>
          <p:cNvSpPr>
            <a:spLocks noGrp="1"/>
          </p:cNvSpPr>
          <p:nvPr>
            <p:ph type="body" sz="quarter" idx="13" hasCustomPrompt="1"/>
          </p:nvPr>
        </p:nvSpPr>
        <p:spPr>
          <a:xfrm>
            <a:off x="591641" y="1515299"/>
            <a:ext cx="11005513" cy="4572051"/>
          </a:xfrm>
        </p:spPr>
        <p:txBody>
          <a:bodyPr lIns="0" tIns="0"/>
          <a:lstStyle>
            <a:lvl1pPr marL="228761" indent="-228761">
              <a:spcBef>
                <a:spcPts val="1176"/>
              </a:spcBef>
              <a:defRPr sz="2549">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6" indent="-336137">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45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44"/>
            <a:fld id="{27258FFF-F925-446B-8502-81C933981705}" type="slidenum">
              <a:rPr lang="en-US" smtClean="0">
                <a:solidFill>
                  <a:srgbClr val="505050"/>
                </a:solidFill>
              </a:rPr>
              <a:pPr defTabSz="914344"/>
              <a:t>‹#›</a:t>
            </a:fld>
            <a:endParaRPr lang="en-US" dirty="0">
              <a:solidFill>
                <a:srgbClr val="505050"/>
              </a:solidFill>
            </a:endParaRPr>
          </a:p>
        </p:txBody>
      </p:sp>
      <p:sp>
        <p:nvSpPr>
          <p:cNvPr id="7" name="Title 1"/>
          <p:cNvSpPr>
            <a:spLocks noGrp="1"/>
          </p:cNvSpPr>
          <p:nvPr>
            <p:ph type="title" hasCustomPrompt="1"/>
          </p:nvPr>
        </p:nvSpPr>
        <p:spPr>
          <a:xfrm>
            <a:off x="573712" y="259793"/>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74402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4062" y="2646135"/>
            <a:ext cx="4140487" cy="1523268"/>
          </a:xfrm>
          <a:prstGeom prst="rect">
            <a:avLst/>
          </a:prstGeom>
        </p:spPr>
      </p:pic>
    </p:spTree>
    <p:extLst>
      <p:ext uri="{BB962C8B-B14F-4D97-AF65-F5344CB8AC3E}">
        <p14:creationId xmlns:p14="http://schemas.microsoft.com/office/powerpoint/2010/main" val="13201068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914344">
              <a:defRPr/>
            </a:pPr>
            <a:endParaRPr lang="en-US" sz="883"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914344">
              <a:defRPr/>
            </a:pPr>
            <a:fld id="{27258FFF-F925-446B-8502-81C933981705}" type="slidenum">
              <a:rPr lang="en-US" sz="883" smtClean="0">
                <a:solidFill>
                  <a:srgbClr val="505050"/>
                </a:solidFill>
                <a:latin typeface="Segoe UI"/>
              </a:rPr>
              <a:pPr defTabSz="914344">
                <a:defRPr/>
              </a:pPr>
              <a:t>‹#›</a:t>
            </a:fld>
            <a:endParaRPr lang="en-US" sz="883" dirty="0">
              <a:solidFill>
                <a:srgbClr val="505050"/>
              </a:solidFill>
              <a:latin typeface="Segoe UI"/>
            </a:endParaRPr>
          </a:p>
        </p:txBody>
      </p:sp>
      <p:sp>
        <p:nvSpPr>
          <p:cNvPr id="8" name="Text Placeholder 7"/>
          <p:cNvSpPr>
            <a:spLocks noGrp="1"/>
          </p:cNvSpPr>
          <p:nvPr>
            <p:ph type="body" sz="quarter" idx="13" hasCustomPrompt="1"/>
          </p:nvPr>
        </p:nvSpPr>
        <p:spPr>
          <a:xfrm>
            <a:off x="591641" y="1515299"/>
            <a:ext cx="11005513" cy="4572051"/>
          </a:xfrm>
        </p:spPr>
        <p:txBody>
          <a:bodyPr lIns="0" tIns="0"/>
          <a:lstStyle>
            <a:lvl1pPr marL="228761" indent="-228761">
              <a:spcBef>
                <a:spcPts val="1176"/>
              </a:spcBef>
              <a:defRPr sz="2549">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6" indent="-336137">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57242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914344">
              <a:defRPr/>
            </a:pPr>
            <a:endParaRPr lang="en-US" sz="883"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914344">
              <a:defRPr/>
            </a:pPr>
            <a:fld id="{27258FFF-F925-446B-8502-81C933981705}" type="slidenum">
              <a:rPr lang="en-US" sz="883" smtClean="0">
                <a:solidFill>
                  <a:srgbClr val="505050"/>
                </a:solidFill>
                <a:latin typeface="Segoe UI"/>
              </a:rPr>
              <a:pPr defTabSz="914344">
                <a:defRPr/>
              </a:pPr>
              <a:t>‹#›</a:t>
            </a:fld>
            <a:endParaRPr lang="en-US" sz="883" dirty="0">
              <a:solidFill>
                <a:srgbClr val="505050"/>
              </a:solidFill>
              <a:latin typeface="Segoe UI"/>
            </a:endParaRPr>
          </a:p>
        </p:txBody>
      </p:sp>
      <p:sp>
        <p:nvSpPr>
          <p:cNvPr id="7" name="Title 1"/>
          <p:cNvSpPr>
            <a:spLocks noGrp="1"/>
          </p:cNvSpPr>
          <p:nvPr>
            <p:ph type="title" hasCustomPrompt="1"/>
          </p:nvPr>
        </p:nvSpPr>
        <p:spPr>
          <a:xfrm>
            <a:off x="573712" y="259793"/>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69644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2273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5970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3" y="201707"/>
            <a:ext cx="7837715"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30" y="201709"/>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6316966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11655079" cy="1892484"/>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41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3" cy="39534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25" eaLnBrk="0" hangingPunct="0"/>
            <a:r>
              <a:rPr lang="en-US" sz="687"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8" y="3083653"/>
            <a:ext cx="3227129" cy="692059"/>
          </a:xfrm>
          <a:prstGeom prst="rect">
            <a:avLst/>
          </a:prstGeom>
        </p:spPr>
      </p:pic>
    </p:spTree>
    <p:extLst>
      <p:ext uri="{BB962C8B-B14F-4D97-AF65-F5344CB8AC3E}">
        <p14:creationId xmlns:p14="http://schemas.microsoft.com/office/powerpoint/2010/main" val="85920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99843"/>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205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9"/>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66077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3/24/2021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3/24/2021</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3/24/2021</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362477400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sr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sr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14.png"/><Relationship Id="rId3" Type="http://schemas.openxmlformats.org/officeDocument/2006/relationships/image" Target="../media/image6.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3.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0.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hyperlink" Target="http://fleitasarts.co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hyperlink" Target="https://apps.powerapps.com/play/02a246dc-4251-46c4-95a9-200c4f210af0" TargetMode="External"/><Relationship Id="rId3" Type="http://schemas.openxmlformats.org/officeDocument/2006/relationships/image" Target="../media/image4.jpeg"/><Relationship Id="rId7" Type="http://schemas.openxmlformats.org/officeDocument/2006/relationships/image" Target="../media/image19.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hyperlink" Target="https://go.microsoft.com/fwlink/?LinkId=2126953&amp;clcid=0x409" TargetMode="External"/><Relationship Id="rId5" Type="http://schemas.openxmlformats.org/officeDocument/2006/relationships/image" Target="../media/image5.png"/><Relationship Id="rId10" Type="http://schemas.openxmlformats.org/officeDocument/2006/relationships/hyperlink" Target="https://github.com/hfleitas/srm" TargetMode="External"/><Relationship Id="rId4" Type="http://schemas.openxmlformats.org/officeDocument/2006/relationships/hyperlink" Target="http://fleitasarts.com/" TargetMode="External"/><Relationship Id="rId9" Type="http://schemas.openxmlformats.org/officeDocument/2006/relationships/hyperlink" Target="https://fleitasarts.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32.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hyperlink" Target="https://linkedin.com/in/hiramfleitas" TargetMode="External"/><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 Id="rId1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fleitasarts.com/"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gif"/><Relationship Id="rId15" Type="http://schemas.openxmlformats.org/officeDocument/2006/relationships/image" Target="../media/image5.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gif"/><Relationship Id="rId5" Type="http://schemas.openxmlformats.org/officeDocument/2006/relationships/hyperlink" Target="https://go.microsoft.com/fwlink/?LinkId=2083007&amp;clcid=0x409" TargetMode="Externa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9195645"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Santa Rosa Marble</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Doral, United States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February 2021</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.com/hfleitas/</a:t>
            </a:r>
            <a:r>
              <a:rPr lang="en-US" dirty="0" err="1">
                <a:solidFill>
                  <a:srgbClr val="F9413A"/>
                </a:solidFill>
                <a:latin typeface="Segoe UI"/>
              </a:rPr>
              <a:t>srm</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393747" y="6043648"/>
            <a:ext cx="11404507" cy="646331"/>
          </a:xfrm>
          <a:prstGeom prst="rect">
            <a:avLst/>
          </a:prstGeom>
        </p:spPr>
        <p:txBody>
          <a:bodyPr wrap="square">
            <a:spAutoFit/>
          </a:bodyPr>
          <a:lstStyle/>
          <a:p>
            <a:pPr defTabSz="914377"/>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2"/>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369332"/>
            </a:xfrm>
            <a:prstGeom prst="rect">
              <a:avLst/>
            </a:prstGeom>
          </p:spPr>
          <p:txBody>
            <a:bodyPr wrap="square">
              <a:spAutoFit/>
            </a:bodyPr>
            <a:lstStyle/>
            <a:p>
              <a:pPr algn="ctr" defTabSz="914377"/>
              <a:r>
                <a:rPr lang="en-US"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387605" y="1665929"/>
            <a:ext cx="5547529" cy="2859290"/>
          </a:xfrm>
          <a:prstGeom prst="rect">
            <a:avLst/>
          </a:prstGeom>
        </p:spPr>
        <p:txBody>
          <a:bodyPr wrap="square" lIns="182828" tIns="146263" rIns="182828" bIns="146263">
            <a:spAutoFit/>
          </a:bodyPr>
          <a:lstStyle/>
          <a:p>
            <a:pPr defTabSz="931902">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2019</a:t>
            </a:r>
          </a:p>
          <a:p>
            <a:pPr defTabSz="931902">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02">
              <a:lnSpc>
                <a:spcPct val="90000"/>
              </a:lnSpc>
              <a:defRPr/>
            </a:pPr>
            <a:r>
              <a:rPr lang="en-US" sz="32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741" y="412307"/>
            <a:ext cx="3155607" cy="716407"/>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6379589" y="477099"/>
            <a:ext cx="5484368" cy="550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B002CE-E15B-4E16-AD90-932FA2D3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319" y="-18353"/>
            <a:ext cx="3871361"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Home</a:t>
            </a:r>
          </a:p>
        </p:txBody>
      </p:sp>
      <p:sp>
        <p:nvSpPr>
          <p:cNvPr id="6" name="Rectangle 5">
            <a:extLst>
              <a:ext uri="{FF2B5EF4-FFF2-40B4-BE49-F238E27FC236}">
                <a16:creationId xmlns:a16="http://schemas.microsoft.com/office/drawing/2014/main" id="{6B3004CB-896C-446F-AF56-7B7897DF7DBC}"/>
              </a:ext>
            </a:extLst>
          </p:cNvPr>
          <p:cNvSpPr/>
          <p:nvPr/>
        </p:nvSpPr>
        <p:spPr>
          <a:xfrm>
            <a:off x="8188503" y="2441151"/>
            <a:ext cx="3846674" cy="1938992"/>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Search by Name or Code.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Search by Picture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to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Help</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View items in Mixed-Reality </a:t>
            </a:r>
          </a:p>
        </p:txBody>
      </p:sp>
    </p:spTree>
    <p:extLst>
      <p:ext uri="{BB962C8B-B14F-4D97-AF65-F5344CB8AC3E}">
        <p14:creationId xmlns:p14="http://schemas.microsoft.com/office/powerpoint/2010/main" val="414569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39E8A-5F0B-4C54-96B6-0C942FE64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954" y="0"/>
            <a:ext cx="3860091"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Search</a:t>
            </a:r>
          </a:p>
        </p:txBody>
      </p:sp>
      <p:sp>
        <p:nvSpPr>
          <p:cNvPr id="6" name="Rectangle 5">
            <a:extLst>
              <a:ext uri="{FF2B5EF4-FFF2-40B4-BE49-F238E27FC236}">
                <a16:creationId xmlns:a16="http://schemas.microsoft.com/office/drawing/2014/main" id="{F3201FFD-64D2-4FFF-80D5-31C3BA18F00E}"/>
              </a:ext>
            </a:extLst>
          </p:cNvPr>
          <p:cNvSpPr/>
          <p:nvPr/>
        </p:nvSpPr>
        <p:spPr>
          <a:xfrm>
            <a:off x="8188503" y="1151453"/>
            <a:ext cx="3846674" cy="4555093"/>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Back Home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Add Product (Access Control)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Refresh Screen</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to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Search (type input)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Search by Photo</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Primary Photo (Go to Photos)</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Name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Total </a:t>
            </a:r>
            <a:r>
              <a:rPr lang="en-US" sz="2000" dirty="0" err="1">
                <a:solidFill>
                  <a:schemeClr val="bg1"/>
                </a:solidFill>
                <a:latin typeface="Segoe UI Light" panose="020B0502040204020203" pitchFamily="34" charset="0"/>
                <a:cs typeface="Segoe UI Light" panose="020B0502040204020203" pitchFamily="34" charset="0"/>
              </a:rPr>
              <a:t>Sqft</a:t>
            </a:r>
            <a:r>
              <a:rPr lang="en-US" sz="2000" dirty="0">
                <a:solidFill>
                  <a:schemeClr val="bg1"/>
                </a:solidFill>
                <a:latin typeface="Segoe UI Light" panose="020B0502040204020203" pitchFamily="34" charset="0"/>
                <a:cs typeface="Segoe UI Light" panose="020B0502040204020203" pitchFamily="34" charset="0"/>
              </a:rPr>
              <a:t> in stock (Color coding based on Threshold)</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Price per </a:t>
            </a:r>
            <a:r>
              <a:rPr lang="en-US" sz="2000" dirty="0" err="1">
                <a:solidFill>
                  <a:schemeClr val="bg1"/>
                </a:solidFill>
                <a:latin typeface="Segoe UI Light" panose="020B0502040204020203" pitchFamily="34" charset="0"/>
                <a:cs typeface="Segoe UI Light" panose="020B0502040204020203" pitchFamily="34" charset="0"/>
              </a:rPr>
              <a:t>sqft</a:t>
            </a:r>
            <a:r>
              <a:rPr lang="en-US" sz="2000" dirty="0">
                <a:solidFill>
                  <a:schemeClr val="bg1"/>
                </a:solidFill>
                <a:latin typeface="Segoe UI Light" panose="020B0502040204020203" pitchFamily="34" charset="0"/>
                <a:cs typeface="Segoe UI Light" panose="020B0502040204020203" pitchFamily="34" charset="0"/>
              </a:rPr>
              <a:t>. </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to Details</a:t>
            </a:r>
          </a:p>
        </p:txBody>
      </p:sp>
    </p:spTree>
    <p:extLst>
      <p:ext uri="{BB962C8B-B14F-4D97-AF65-F5344CB8AC3E}">
        <p14:creationId xmlns:p14="http://schemas.microsoft.com/office/powerpoint/2010/main" val="166239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1CAC-E9A6-4C0A-A3D8-292FB05DC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137" y="0"/>
            <a:ext cx="3865726"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Detail</a:t>
            </a:r>
          </a:p>
        </p:txBody>
      </p:sp>
      <p:sp>
        <p:nvSpPr>
          <p:cNvPr id="6" name="Rectangle 5">
            <a:extLst>
              <a:ext uri="{FF2B5EF4-FFF2-40B4-BE49-F238E27FC236}">
                <a16:creationId xmlns:a16="http://schemas.microsoft.com/office/drawing/2014/main" id="{E51062CF-24AB-436C-BA1C-B0C36675F4B4}"/>
              </a:ext>
            </a:extLst>
          </p:cNvPr>
          <p:cNvSpPr/>
          <p:nvPr/>
        </p:nvSpPr>
        <p:spPr>
          <a:xfrm>
            <a:off x="8188503" y="1151453"/>
            <a:ext cx="3846674" cy="3016210"/>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Back to Search</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Edit (Access Control)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to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to Manufacture Catalog</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View Cost (Access Control)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Photos (Scroll Horizontal, Go to Photo when pressed)</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Detail page (Scroll Vertical)</a:t>
            </a:r>
          </a:p>
        </p:txBody>
      </p:sp>
    </p:spTree>
    <p:extLst>
      <p:ext uri="{BB962C8B-B14F-4D97-AF65-F5344CB8AC3E}">
        <p14:creationId xmlns:p14="http://schemas.microsoft.com/office/powerpoint/2010/main" val="31467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730CF7-3358-49D6-93B6-EA70588E6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367" y="0"/>
            <a:ext cx="386326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Detail</a:t>
            </a:r>
          </a:p>
        </p:txBody>
      </p:sp>
      <p:sp>
        <p:nvSpPr>
          <p:cNvPr id="6" name="Rectangle 5">
            <a:extLst>
              <a:ext uri="{FF2B5EF4-FFF2-40B4-BE49-F238E27FC236}">
                <a16:creationId xmlns:a16="http://schemas.microsoft.com/office/drawing/2014/main" id="{FB6B137F-2121-4FB3-B54F-3EA07D24F3D7}"/>
              </a:ext>
            </a:extLst>
          </p:cNvPr>
          <p:cNvSpPr/>
          <p:nvPr/>
        </p:nvSpPr>
        <p:spPr>
          <a:xfrm>
            <a:off x="8188503" y="1819273"/>
            <a:ext cx="3846674" cy="4093428"/>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Full product &amp; inventory details.</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Inventory info and location (Pending add Tone info)</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Add to Cart desired </a:t>
            </a:r>
            <a:r>
              <a:rPr lang="en-US" sz="2000" dirty="0" err="1">
                <a:solidFill>
                  <a:schemeClr val="bg1"/>
                </a:solidFill>
                <a:latin typeface="Segoe UI Light" panose="020B0502040204020203" pitchFamily="34" charset="0"/>
                <a:cs typeface="Segoe UI Light" panose="020B0502040204020203" pitchFamily="34" charset="0"/>
              </a:rPr>
              <a:t>sqft</a:t>
            </a:r>
            <a:r>
              <a:rPr lang="en-US" sz="2000" dirty="0">
                <a:solidFill>
                  <a:schemeClr val="bg1"/>
                </a:solidFill>
                <a:latin typeface="Segoe UI Light" panose="020B0502040204020203" pitchFamily="34" charset="0"/>
                <a:cs typeface="Segoe UI Light" panose="020B0502040204020203" pitchFamily="34" charset="0"/>
              </a:rPr>
              <a:t> quantity. (Shows Total $ for Quantity and Goes to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Edit Price (Access Control) when adding to Cart to apply discount.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Shows sum $ discount amount.</a:t>
            </a:r>
          </a:p>
        </p:txBody>
      </p:sp>
    </p:spTree>
    <p:extLst>
      <p:ext uri="{BB962C8B-B14F-4D97-AF65-F5344CB8AC3E}">
        <p14:creationId xmlns:p14="http://schemas.microsoft.com/office/powerpoint/2010/main" val="359650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099A8-0714-4DE1-BC87-19F075730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539" y="0"/>
            <a:ext cx="3856921"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Photos</a:t>
            </a:r>
          </a:p>
        </p:txBody>
      </p:sp>
      <p:sp>
        <p:nvSpPr>
          <p:cNvPr id="7" name="Rectangle 6">
            <a:extLst>
              <a:ext uri="{FF2B5EF4-FFF2-40B4-BE49-F238E27FC236}">
                <a16:creationId xmlns:a16="http://schemas.microsoft.com/office/drawing/2014/main" id="{1FF89B23-F511-4011-9237-93E74F3473D3}"/>
              </a:ext>
            </a:extLst>
          </p:cNvPr>
          <p:cNvSpPr/>
          <p:nvPr/>
        </p:nvSpPr>
        <p:spPr>
          <a:xfrm>
            <a:off x="8185911" y="1601406"/>
            <a:ext cx="3846674" cy="1785104"/>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Back</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Zoom into Photos using Pinch gesture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Unlimited Photos (Import Automatable)</a:t>
            </a:r>
          </a:p>
        </p:txBody>
      </p:sp>
    </p:spTree>
    <p:extLst>
      <p:ext uri="{BB962C8B-B14F-4D97-AF65-F5344CB8AC3E}">
        <p14:creationId xmlns:p14="http://schemas.microsoft.com/office/powerpoint/2010/main" val="32624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6AACF8-5B1D-411E-AF7D-D6996381C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724" y="0"/>
            <a:ext cx="386255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Edit</a:t>
            </a:r>
          </a:p>
        </p:txBody>
      </p:sp>
      <p:sp>
        <p:nvSpPr>
          <p:cNvPr id="9" name="Rectangle 8">
            <a:extLst>
              <a:ext uri="{FF2B5EF4-FFF2-40B4-BE49-F238E27FC236}">
                <a16:creationId xmlns:a16="http://schemas.microsoft.com/office/drawing/2014/main" id="{E0C34484-9DA6-4920-A534-FB873592B744}"/>
              </a:ext>
            </a:extLst>
          </p:cNvPr>
          <p:cNvSpPr/>
          <p:nvPr/>
        </p:nvSpPr>
        <p:spPr>
          <a:xfrm>
            <a:off x="8188503" y="1151453"/>
            <a:ext cx="3846674" cy="3862596"/>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Cancel (Go Back) / Save changes.</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Edit all fields of an existing product.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Primary key </a:t>
            </a:r>
            <a:r>
              <a:rPr lang="en-US" sz="2000" dirty="0" err="1">
                <a:solidFill>
                  <a:schemeClr val="bg1"/>
                </a:solidFill>
                <a:latin typeface="Segoe UI Light" panose="020B0502040204020203" pitchFamily="34" charset="0"/>
                <a:cs typeface="Segoe UI Light" panose="020B0502040204020203" pitchFamily="34" charset="0"/>
              </a:rPr>
              <a:t>ProductCode</a:t>
            </a:r>
            <a:r>
              <a:rPr lang="en-US" sz="2000" dirty="0">
                <a:solidFill>
                  <a:schemeClr val="bg1"/>
                </a:solidFill>
                <a:latin typeface="Segoe UI Light" panose="020B0502040204020203" pitchFamily="34" charset="0"/>
                <a:cs typeface="Segoe UI Light" panose="020B0502040204020203" pitchFamily="34" charset="0"/>
              </a:rPr>
              <a:t> for consistency between Product and Inventory.</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Access Control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Audit, Security &amp; Backups in-place.</a:t>
            </a:r>
          </a:p>
          <a:p>
            <a:pPr marL="457200" indent="-365760">
              <a:spcAft>
                <a:spcPts val="600"/>
              </a:spcAft>
              <a:buClr>
                <a:schemeClr val="bg1"/>
              </a:buClr>
              <a:buFont typeface="+mj-lt"/>
              <a:buAutoNum type="arabicPeriod"/>
            </a:pP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504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50"/>
                                        <p:tgtEl>
                                          <p:spTgt spid="9"/>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B2D9B-D8FD-45CC-AA57-155A16DB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724" y="0"/>
            <a:ext cx="386255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Add</a:t>
            </a:r>
          </a:p>
        </p:txBody>
      </p:sp>
      <p:sp>
        <p:nvSpPr>
          <p:cNvPr id="7" name="Rectangle 6">
            <a:extLst>
              <a:ext uri="{FF2B5EF4-FFF2-40B4-BE49-F238E27FC236}">
                <a16:creationId xmlns:a16="http://schemas.microsoft.com/office/drawing/2014/main" id="{C71375CF-FB6D-47A2-9B6A-B0F0AB18B4BB}"/>
              </a:ext>
            </a:extLst>
          </p:cNvPr>
          <p:cNvSpPr/>
          <p:nvPr/>
        </p:nvSpPr>
        <p:spPr>
          <a:xfrm>
            <a:off x="8188503" y="1151453"/>
            <a:ext cx="3846674" cy="5324535"/>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Cancel (Go Back) / Add new product.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Add info for all fields. </a:t>
            </a:r>
          </a:p>
          <a:p>
            <a:pPr marL="457200" indent="-365760">
              <a:spcAft>
                <a:spcPts val="600"/>
              </a:spcAft>
              <a:buClr>
                <a:schemeClr val="bg1"/>
              </a:buClr>
              <a:buFont typeface="+mj-lt"/>
              <a:buAutoNum type="arabicPeriod"/>
            </a:pPr>
            <a:r>
              <a:rPr lang="en-US" sz="2000" dirty="0" err="1">
                <a:solidFill>
                  <a:schemeClr val="bg1"/>
                </a:solidFill>
                <a:latin typeface="Segoe UI Light" panose="020B0502040204020203" pitchFamily="34" charset="0"/>
                <a:cs typeface="Segoe UI Light" panose="020B0502040204020203" pitchFamily="34" charset="0"/>
              </a:rPr>
              <a:t>ProductCode</a:t>
            </a:r>
            <a:r>
              <a:rPr lang="en-US" sz="2000" dirty="0">
                <a:solidFill>
                  <a:schemeClr val="bg1"/>
                </a:solidFill>
                <a:latin typeface="Segoe UI Light" panose="020B0502040204020203" pitchFamily="34" charset="0"/>
                <a:cs typeface="Segoe UI Light" panose="020B0502040204020203" pitchFamily="34" charset="0"/>
              </a:rPr>
              <a:t> and Name are the 2 required fields. </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All fields can be Edited after.</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Primary key </a:t>
            </a:r>
            <a:r>
              <a:rPr lang="en-US" sz="2000" dirty="0" err="1">
                <a:solidFill>
                  <a:schemeClr val="bg1"/>
                </a:solidFill>
                <a:latin typeface="Segoe UI Light" panose="020B0502040204020203" pitchFamily="34" charset="0"/>
                <a:cs typeface="Segoe UI Light" panose="020B0502040204020203" pitchFamily="34" charset="0"/>
              </a:rPr>
              <a:t>ProductCode</a:t>
            </a:r>
            <a:r>
              <a:rPr lang="en-US" sz="2000" dirty="0">
                <a:solidFill>
                  <a:schemeClr val="bg1"/>
                </a:solidFill>
                <a:latin typeface="Segoe UI Light" panose="020B0502040204020203" pitchFamily="34" charset="0"/>
                <a:cs typeface="Segoe UI Light" panose="020B0502040204020203" pitchFamily="34" charset="0"/>
              </a:rPr>
              <a:t> for consistency between Product and Inventory.</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Access Control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Audit, Security &amp; Backups in-place.</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Unlimited Products (Import Automatable)</a:t>
            </a:r>
          </a:p>
          <a:p>
            <a:pPr marL="457200" indent="-365760">
              <a:spcAft>
                <a:spcPts val="600"/>
              </a:spcAft>
              <a:buClr>
                <a:schemeClr val="bg1"/>
              </a:buClr>
              <a:buFont typeface="+mj-lt"/>
              <a:buAutoNum type="arabicPeriod"/>
            </a:pP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3437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D00127-2910-469A-B0E2-003A4EADD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137" y="0"/>
            <a:ext cx="3865726"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Cart</a:t>
            </a:r>
          </a:p>
        </p:txBody>
      </p:sp>
      <p:sp>
        <p:nvSpPr>
          <p:cNvPr id="6" name="Rectangle 5">
            <a:extLst>
              <a:ext uri="{FF2B5EF4-FFF2-40B4-BE49-F238E27FC236}">
                <a16:creationId xmlns:a16="http://schemas.microsoft.com/office/drawing/2014/main" id="{59D77953-6859-4238-808C-9DDEF43EA1B5}"/>
              </a:ext>
            </a:extLst>
          </p:cNvPr>
          <p:cNvSpPr/>
          <p:nvPr/>
        </p:nvSpPr>
        <p:spPr>
          <a:xfrm>
            <a:off x="8188503" y="959093"/>
            <a:ext cx="3846674" cy="5324535"/>
          </a:xfrm>
          <a:prstGeom prst="rect">
            <a:avLst/>
          </a:prstGeom>
        </p:spPr>
        <p:txBody>
          <a:bodyPr wrap="square">
            <a:spAutoFit/>
          </a:bodyPr>
          <a:lstStyle/>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Go Back (Continue Shopping, doesn’t clear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Clear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Items in Cart with Sub-totals.</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Delete individual item from Cart.</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Cart Total.</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Back to Search (Continue Shopping)</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Search by Photo (Continue Shopping)</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Checkout (Emails Cart to Cashier at Point-of-Sale system)</a:t>
            </a:r>
          </a:p>
          <a:p>
            <a:pPr marL="457200" indent="-365760">
              <a:spcAft>
                <a:spcPts val="600"/>
              </a:spcAft>
              <a:buClr>
                <a:schemeClr val="bg1"/>
              </a:buClr>
              <a:buFont typeface="+mj-lt"/>
              <a:buAutoNum type="arabicPeriod"/>
            </a:pPr>
            <a:r>
              <a:rPr lang="en-US" sz="2000" dirty="0">
                <a:solidFill>
                  <a:schemeClr val="bg1"/>
                </a:solidFill>
                <a:latin typeface="Segoe UI Light" panose="020B0502040204020203" pitchFamily="34" charset="0"/>
                <a:cs typeface="Segoe UI Light" panose="020B0502040204020203" pitchFamily="34" charset="0"/>
              </a:rPr>
              <a:t>Sales Report</a:t>
            </a:r>
          </a:p>
        </p:txBody>
      </p:sp>
    </p:spTree>
    <p:extLst>
      <p:ext uri="{BB962C8B-B14F-4D97-AF65-F5344CB8AC3E}">
        <p14:creationId xmlns:p14="http://schemas.microsoft.com/office/powerpoint/2010/main" val="46022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F507AA-633C-4C88-8E21-CD05649D9E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721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6745530"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chemeClr val="bg1"/>
                </a:solidFill>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6745529"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bg1"/>
                </a:solidFill>
                <a:latin typeface="Segoe UI Light" panose="020B0502040204020203" pitchFamily="34" charset="0"/>
                <a:cs typeface="Segoe UI Light" panose="020B0502040204020203" pitchFamily="34" charset="0"/>
              </a:rPr>
              <a:t>App Intro</a:t>
            </a:r>
          </a:p>
        </p:txBody>
      </p:sp>
      <p:pic>
        <p:nvPicPr>
          <p:cNvPr id="15" name="Picture 14" descr="A close up of a logo&#10;&#10;Description generated with very high confidence">
            <a:hlinkClick r:id="rId4"/>
            <a:extLst>
              <a:ext uri="{FF2B5EF4-FFF2-40B4-BE49-F238E27FC236}">
                <a16:creationId xmlns:a16="http://schemas.microsoft.com/office/drawing/2014/main" id="{2F932585-39E9-4F5F-A2D7-E44DD956E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.com/hfleitas/</a:t>
            </a:r>
            <a:r>
              <a:rPr lang="en-US" dirty="0" err="1">
                <a:solidFill>
                  <a:srgbClr val="F9413A"/>
                </a:solidFill>
                <a:latin typeface="Segoe UI"/>
              </a:rPr>
              <a:t>srm</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SRM App</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Use-Case</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Search</a:t>
            </a:r>
          </a:p>
          <a:p>
            <a:pPr lvl="0">
              <a:defRPr/>
            </a:pPr>
            <a:r>
              <a:rPr lang="en-US" sz="2800" dirty="0"/>
              <a:t>Product</a:t>
            </a:r>
          </a:p>
          <a:p>
            <a:pPr lvl="0">
              <a:defRPr/>
            </a:pPr>
            <a:r>
              <a:rPr lang="en-US" sz="2800" dirty="0"/>
              <a:t>Inventory</a:t>
            </a:r>
          </a:p>
          <a:p>
            <a:pPr lvl="0">
              <a:defRPr/>
            </a:pPr>
            <a:r>
              <a:rPr lang="en-US" sz="2800" dirty="0"/>
              <a:t>Sales</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3"/>
            <a:extLst>
              <a:ext uri="{FF2B5EF4-FFF2-40B4-BE49-F238E27FC236}">
                <a16:creationId xmlns:a16="http://schemas.microsoft.com/office/drawing/2014/main" id="{75AB4CF4-985C-4E74-A24F-ED11C04DB78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F507AA-633C-4C88-8E21-CD05649D9E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721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6745530"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chemeClr val="bg1"/>
                </a:solidFill>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6745529"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bg1"/>
                </a:solidFill>
                <a:latin typeface="Segoe UI Light" panose="020B0502040204020203" pitchFamily="34" charset="0"/>
                <a:cs typeface="Segoe UI Light" panose="020B0502040204020203" pitchFamily="34" charset="0"/>
              </a:rPr>
              <a:t>Cart</a:t>
            </a:r>
          </a:p>
        </p:txBody>
      </p:sp>
      <p:pic>
        <p:nvPicPr>
          <p:cNvPr id="15" name="Picture 14" descr="A close up of a logo&#10;&#10;Description generated with very high confidence">
            <a:hlinkClick r:id="rId4"/>
            <a:extLst>
              <a:ext uri="{FF2B5EF4-FFF2-40B4-BE49-F238E27FC236}">
                <a16:creationId xmlns:a16="http://schemas.microsoft.com/office/drawing/2014/main" id="{2F932585-39E9-4F5F-A2D7-E44DD956E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78014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F507AA-633C-4C88-8E21-CD05649D9E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721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6745530"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chemeClr val="bg1"/>
                </a:solidFill>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6745529"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bg1"/>
                </a:solidFill>
                <a:latin typeface="Segoe UI Light" panose="020B0502040204020203" pitchFamily="34" charset="0"/>
                <a:cs typeface="Segoe UI Light" panose="020B0502040204020203" pitchFamily="34" charset="0"/>
              </a:rPr>
              <a:t>Edit / Add Product</a:t>
            </a:r>
          </a:p>
        </p:txBody>
      </p:sp>
      <p:pic>
        <p:nvPicPr>
          <p:cNvPr id="15" name="Picture 14" descr="A close up of a logo&#10;&#10;Description generated with very high confidence">
            <a:hlinkClick r:id="rId4"/>
            <a:extLst>
              <a:ext uri="{FF2B5EF4-FFF2-40B4-BE49-F238E27FC236}">
                <a16:creationId xmlns:a16="http://schemas.microsoft.com/office/drawing/2014/main" id="{2F932585-39E9-4F5F-A2D7-E44DD956E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03523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F507AA-633C-4C88-8E21-CD05649D9E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721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6745530"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chemeClr val="bg1"/>
                </a:solidFill>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6745529"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bg1"/>
                </a:solidFill>
                <a:latin typeface="Segoe UI Light" panose="020B0502040204020203" pitchFamily="34" charset="0"/>
                <a:cs typeface="Segoe UI Light" panose="020B0502040204020203" pitchFamily="34" charset="0"/>
              </a:rPr>
              <a:t>Photos</a:t>
            </a:r>
          </a:p>
        </p:txBody>
      </p:sp>
      <p:pic>
        <p:nvPicPr>
          <p:cNvPr id="15" name="Picture 14" descr="A close up of a logo&#10;&#10;Description generated with very high confidence">
            <a:hlinkClick r:id="rId4"/>
            <a:extLst>
              <a:ext uri="{FF2B5EF4-FFF2-40B4-BE49-F238E27FC236}">
                <a16:creationId xmlns:a16="http://schemas.microsoft.com/office/drawing/2014/main" id="{2F932585-39E9-4F5F-A2D7-E44DD956E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15384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4903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F507AA-633C-4C88-8E21-CD05649D9E5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721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6745530"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solidFill>
                  <a:schemeClr val="bg1"/>
                </a:solidFill>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6745529"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chemeClr val="bg1"/>
                </a:solidFill>
                <a:latin typeface="Segoe UI Light" panose="020B0502040204020203" pitchFamily="34" charset="0"/>
                <a:cs typeface="Segoe UI Light" panose="020B0502040204020203" pitchFamily="34" charset="0"/>
              </a:rPr>
              <a:t>Bonus: Ai Features, Analytics</a:t>
            </a:r>
          </a:p>
        </p:txBody>
      </p:sp>
      <p:pic>
        <p:nvPicPr>
          <p:cNvPr id="15" name="Picture 14" descr="A close up of a logo&#10;&#10;Description generated with very high confidence">
            <a:hlinkClick r:id="rId4"/>
            <a:extLst>
              <a:ext uri="{FF2B5EF4-FFF2-40B4-BE49-F238E27FC236}">
                <a16:creationId xmlns:a16="http://schemas.microsoft.com/office/drawing/2014/main" id="{2F932585-39E9-4F5F-A2D7-E44DD956E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15049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73560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1327503"/>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More </a:t>
            </a:r>
          </a:p>
          <a:p>
            <a:pPr marL="0" marR="0" lvl="0" indent="0" algn="l" defTabSz="914102" rtl="0" eaLnBrk="1" fontAlgn="base" latinLnBrk="0" hangingPunct="1">
              <a:lnSpc>
                <a:spcPct val="95000"/>
              </a:lnSpc>
              <a:spcBef>
                <a:spcPct val="0"/>
              </a:spcBef>
              <a:spcAft>
                <a:spcPts val="0"/>
              </a:spcAft>
              <a:buClrTx/>
              <a:buSzTx/>
              <a:buFontTx/>
              <a:buNone/>
              <a:tabLst/>
              <a:defRPr/>
            </a:pPr>
            <a:r>
              <a:rPr lang="en-US" sz="3921" spc="-98" dirty="0">
                <a:ln w="3175">
                  <a:noFill/>
                </a:ln>
                <a:solidFill>
                  <a:prstClr val="white"/>
                </a:solidFill>
                <a:latin typeface="Segoe UI Light"/>
                <a:cs typeface="Segoe UI" pitchFamily="34" charset="0"/>
              </a:rPr>
              <a:t>to come.</a:t>
            </a:r>
            <a:endPar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endParaRP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extLst>
                <a:ext uri="{28A0092B-C50C-407E-A947-70E740481C1C}">
                  <a14:useLocalDpi xmlns:a14="http://schemas.microsoft.com/office/drawing/2010/main" val="0"/>
                </a:ext>
              </a:extLst>
            </a:blip>
            <a:srcRect l="7222" r="6327"/>
            <a:stretch/>
          </p:blipFill>
          <p:spPr>
            <a:xfrm>
              <a:off x="4998906" y="902331"/>
              <a:ext cx="7800399" cy="4864608"/>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4.81481E-6 L -1.45833E-6 -4.81481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Platform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 uri="{28A0092B-C50C-407E-A947-70E740481C1C}">
                <a14:useLocalDpi xmlns:a14="http://schemas.microsoft.com/office/drawing/2010/main" val="0"/>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Search</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Details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Photos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Edit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Add</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Cart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Search by Photo (AI)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Mixed Reality (AI)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1340" y="1573843"/>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SRM - Power Apps v128</a:t>
            </a:r>
            <a:endPar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fleitasarts.com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github.com/hfleitas/</a:t>
            </a:r>
            <a:r>
              <a:rPr lang="en-US" sz="2000" dirty="0" err="1">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srm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 uri="{28A0092B-C50C-407E-A947-70E740481C1C}">
                <a14:useLocalDpi xmlns:a14="http://schemas.microsoft.com/office/drawing/2010/main" val="0"/>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 uri="{28A0092B-C50C-407E-A947-70E740481C1C}">
                <a14:useLocalDpi xmlns:a14="http://schemas.microsoft.com/office/drawing/2010/main" val="0"/>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Search</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Details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Photos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Edit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Add</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Cart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198AD3-EA7C-496F-AD43-49E1E0CF2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3638"/>
            <a:ext cx="12191999" cy="70357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extBox 14">
            <a:extLst>
              <a:ext uri="{FF2B5EF4-FFF2-40B4-BE49-F238E27FC236}">
                <a16:creationId xmlns:a16="http://schemas.microsoft.com/office/drawing/2014/main" id="{8679DBE1-5F07-426C-941E-4F5A04260143}"/>
              </a:ext>
            </a:extLst>
          </p:cNvPr>
          <p:cNvSpPr txBox="1"/>
          <p:nvPr/>
        </p:nvSpPr>
        <p:spPr>
          <a:xfrm>
            <a:off x="1822651" y="369594"/>
            <a:ext cx="8598605" cy="984885"/>
          </a:xfrm>
          <a:prstGeom prst="rect">
            <a:avLst/>
          </a:prstGeom>
          <a:noFill/>
        </p:spPr>
        <p:txBody>
          <a:bodyPr wrap="square">
            <a:spAutoFit/>
          </a:bodyPr>
          <a:lstStyle/>
          <a:p>
            <a:pPr algn="ctr"/>
            <a:r>
              <a:rPr lang="en-US" sz="4000" b="1" i="0" dirty="0">
                <a:solidFill>
                  <a:srgbClr val="FFFFFF"/>
                </a:solidFill>
                <a:effectLst/>
                <a:latin typeface="Segoe UI Light" panose="020B0502040204020203" pitchFamily="34" charset="0"/>
                <a:cs typeface="Segoe UI Light" panose="020B0502040204020203" pitchFamily="34" charset="0"/>
              </a:rPr>
              <a:t>Adapt. Now more than ever.</a:t>
            </a:r>
          </a:p>
          <a:p>
            <a:pPr algn="ctr"/>
            <a:r>
              <a:rPr lang="en-US" b="0" i="0" dirty="0">
                <a:solidFill>
                  <a:srgbClr val="FFFFFF"/>
                </a:solidFill>
                <a:effectLst/>
                <a:latin typeface="Segoe UI Light" panose="020B0502040204020203" pitchFamily="34" charset="0"/>
                <a:cs typeface="Segoe UI Light" panose="020B0502040204020203" pitchFamily="34" charset="0"/>
              </a:rPr>
              <a:t>Work together to meet challenges effectively.</a:t>
            </a:r>
          </a:p>
        </p:txBody>
      </p:sp>
      <p:sp>
        <p:nvSpPr>
          <p:cNvPr id="7" name="TextBox 6">
            <a:extLst>
              <a:ext uri="{FF2B5EF4-FFF2-40B4-BE49-F238E27FC236}">
                <a16:creationId xmlns:a16="http://schemas.microsoft.com/office/drawing/2014/main" id="{54F822C8-25A1-4B1F-A659-AA1369A819D9}"/>
              </a:ext>
            </a:extLst>
          </p:cNvPr>
          <p:cNvSpPr txBox="1"/>
          <p:nvPr/>
        </p:nvSpPr>
        <p:spPr>
          <a:xfrm>
            <a:off x="1207609" y="2054442"/>
            <a:ext cx="2152449" cy="923330"/>
          </a:xfrm>
          <a:prstGeom prst="rect">
            <a:avLst/>
          </a:prstGeom>
          <a:noFill/>
        </p:spPr>
        <p:txBody>
          <a:bodyPr wrap="square">
            <a:spAutoFit/>
          </a:bodyPr>
          <a:lstStyle/>
          <a:p>
            <a:pPr algn="ctr"/>
            <a:r>
              <a:rPr lang="en-US" sz="3600" b="0" i="0" dirty="0">
                <a:solidFill>
                  <a:schemeClr val="bg1"/>
                </a:solidFill>
                <a:effectLst/>
                <a:latin typeface="Segoe UI" panose="020B0502040204020203" pitchFamily="34" charset="0"/>
              </a:rPr>
              <a:t>188%</a:t>
            </a:r>
          </a:p>
          <a:p>
            <a:pPr algn="ctr"/>
            <a:r>
              <a:rPr lang="en-US" b="0" i="0" dirty="0">
                <a:solidFill>
                  <a:schemeClr val="bg1"/>
                </a:solidFill>
                <a:effectLst/>
                <a:latin typeface="Segoe UI Light" panose="020B0502040204020203" pitchFamily="34" charset="0"/>
                <a:cs typeface="Segoe UI Light" panose="020B0502040204020203" pitchFamily="34" charset="0"/>
              </a:rPr>
              <a:t>ROI over three years</a:t>
            </a:r>
          </a:p>
        </p:txBody>
      </p:sp>
      <p:sp>
        <p:nvSpPr>
          <p:cNvPr id="9" name="TextBox 8">
            <a:extLst>
              <a:ext uri="{FF2B5EF4-FFF2-40B4-BE49-F238E27FC236}">
                <a16:creationId xmlns:a16="http://schemas.microsoft.com/office/drawing/2014/main" id="{AC1B144B-9A93-413E-B621-D505AD54625E}"/>
              </a:ext>
            </a:extLst>
          </p:cNvPr>
          <p:cNvSpPr txBox="1"/>
          <p:nvPr/>
        </p:nvSpPr>
        <p:spPr>
          <a:xfrm>
            <a:off x="344009" y="3559393"/>
            <a:ext cx="2002064" cy="1200329"/>
          </a:xfrm>
          <a:prstGeom prst="rect">
            <a:avLst/>
          </a:prstGeom>
          <a:noFill/>
        </p:spPr>
        <p:txBody>
          <a:bodyPr wrap="square">
            <a:spAutoFit/>
          </a:bodyPr>
          <a:lstStyle>
            <a:defPPr>
              <a:defRPr lang="en-US"/>
            </a:defPPr>
            <a:lvl1pPr algn="ctr">
              <a:defRPr sz="4000" b="0" i="0">
                <a:solidFill>
                  <a:schemeClr val="bg1"/>
                </a:solidFill>
                <a:effectLst/>
                <a:latin typeface="Segoe UI" panose="020B0502040204020203" pitchFamily="34" charset="0"/>
              </a:defRPr>
            </a:lvl1pPr>
          </a:lstStyle>
          <a:p>
            <a:r>
              <a:rPr lang="en-US" sz="3600" dirty="0"/>
              <a:t>74%</a:t>
            </a:r>
          </a:p>
          <a:p>
            <a:r>
              <a:rPr lang="en-US" sz="1800" dirty="0">
                <a:latin typeface="Segoe UI Light" panose="020B0502040204020203" pitchFamily="34" charset="0"/>
                <a:cs typeface="Segoe UI Light" panose="020B0502040204020203" pitchFamily="34" charset="0"/>
              </a:rPr>
              <a:t>Reduction in app development costs</a:t>
            </a:r>
          </a:p>
        </p:txBody>
      </p:sp>
      <p:sp>
        <p:nvSpPr>
          <p:cNvPr id="11" name="TextBox 10">
            <a:extLst>
              <a:ext uri="{FF2B5EF4-FFF2-40B4-BE49-F238E27FC236}">
                <a16:creationId xmlns:a16="http://schemas.microsoft.com/office/drawing/2014/main" id="{044A94E6-5448-4F4B-958D-22F9518A729B}"/>
              </a:ext>
            </a:extLst>
          </p:cNvPr>
          <p:cNvSpPr txBox="1"/>
          <p:nvPr/>
        </p:nvSpPr>
        <p:spPr>
          <a:xfrm>
            <a:off x="6264022" y="2855726"/>
            <a:ext cx="5222486" cy="1200329"/>
          </a:xfrm>
          <a:prstGeom prst="rect">
            <a:avLst/>
          </a:prstGeom>
          <a:noFill/>
        </p:spPr>
        <p:txBody>
          <a:bodyPr wrap="square">
            <a:spAutoFit/>
          </a:bodyPr>
          <a:lstStyle>
            <a:defPPr>
              <a:defRPr lang="en-US"/>
            </a:defPPr>
            <a:lvl1pPr algn="ctr">
              <a:defRPr sz="4000" b="0" i="0">
                <a:solidFill>
                  <a:schemeClr val="bg1"/>
                </a:solidFill>
                <a:effectLst/>
                <a:latin typeface="Segoe UI" panose="020B0502040204020203" pitchFamily="34" charset="0"/>
              </a:defRPr>
            </a:lvl1pPr>
          </a:lstStyle>
          <a:p>
            <a:r>
              <a:rPr lang="en-US" sz="3600" dirty="0"/>
              <a:t>3.2 hours/day/employee</a:t>
            </a:r>
          </a:p>
          <a:p>
            <a:r>
              <a:rPr lang="en-US" sz="1800" dirty="0">
                <a:latin typeface="Segoe UI Light" panose="020B0502040204020203" pitchFamily="34" charset="0"/>
                <a:cs typeface="Segoe UI Light" panose="020B0502040204020203" pitchFamily="34" charset="0"/>
              </a:rPr>
              <a:t>Average improvement in line-of-business employee productivity</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50"/>
                                        <p:tgtEl>
                                          <p:spTgt spid="9"/>
                                        </p:tgtEl>
                                      </p:cBhvr>
                                    </p:animEffect>
                                  </p:childTnLst>
                                </p:cTn>
                              </p:par>
                              <p:par>
                                <p:cTn id="13" presetID="63" presetClass="path" presetSubtype="0" decel="100000" fill="hold" grpId="1" nodeType="withEffect">
                                  <p:stCondLst>
                                    <p:cond delay="0"/>
                                  </p:stCondLst>
                                  <p:childTnLst>
                                    <p:animMotion origin="layout" path="M -0.02719 0 L -7.70998E-7 0 " pathEditMode="relative" rAng="0" ptsTypes="AA">
                                      <p:cBhvr>
                                        <p:cTn id="14" dur="650" fill="hold"/>
                                        <p:tgtEl>
                                          <p:spTgt spid="9"/>
                                        </p:tgtEl>
                                        <p:attrNameLst>
                                          <p:attrName>ppt_x</p:attrName>
                                          <p:attrName>ppt_y</p:attrName>
                                        </p:attrNameLst>
                                      </p:cBhvr>
                                      <p:rCtr x="1353" y="0"/>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grpId="1" nodeType="withEffect">
                                  <p:stCondLst>
                                    <p:cond delay="0"/>
                                  </p:stCondLst>
                                  <p:childTnLst>
                                    <p:animMotion origin="layout" path="M -0.02721 4.81481E-6 L -4.79167E-6 4.81481E-6 " pathEditMode="relative" rAng="0" ptsTypes="AA">
                                      <p:cBhvr>
                                        <p:cTn id="19" dur="650" fill="hold"/>
                                        <p:tgtEl>
                                          <p:spTgt spid="11"/>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317ECAE7-1C8B-419F-8CB1-44D84AEB535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extBox 14">
            <a:extLst>
              <a:ext uri="{FF2B5EF4-FFF2-40B4-BE49-F238E27FC236}">
                <a16:creationId xmlns:a16="http://schemas.microsoft.com/office/drawing/2014/main" id="{8679DBE1-5F07-426C-941E-4F5A04260143}"/>
              </a:ext>
            </a:extLst>
          </p:cNvPr>
          <p:cNvSpPr txBox="1"/>
          <p:nvPr/>
        </p:nvSpPr>
        <p:spPr>
          <a:xfrm>
            <a:off x="1414047" y="203344"/>
            <a:ext cx="9363905" cy="984885"/>
          </a:xfrm>
          <a:prstGeom prst="rect">
            <a:avLst/>
          </a:prstGeom>
          <a:noFill/>
        </p:spPr>
        <p:txBody>
          <a:bodyPr wrap="square">
            <a:spAutoFit/>
          </a:bodyPr>
          <a:lstStyle/>
          <a:p>
            <a:pPr algn="ctr"/>
            <a:r>
              <a:rPr lang="en-US" sz="4000" b="1" i="0" dirty="0">
                <a:solidFill>
                  <a:srgbClr val="FFFFFF"/>
                </a:solidFill>
                <a:effectLst/>
                <a:latin typeface="Segoe UI Light" panose="020B0502040204020203" pitchFamily="34" charset="0"/>
                <a:cs typeface="Segoe UI Light" panose="020B0502040204020203" pitchFamily="34" charset="0"/>
              </a:rPr>
              <a:t>Microsoft Power Platform</a:t>
            </a:r>
          </a:p>
          <a:p>
            <a:pPr algn="ctr"/>
            <a:r>
              <a:rPr lang="en-US" b="0" i="0" dirty="0">
                <a:solidFill>
                  <a:srgbClr val="FFFFFF"/>
                </a:solidFill>
                <a:effectLst/>
                <a:latin typeface="Segoe UI Light" panose="020B0502040204020203" pitchFamily="34" charset="0"/>
                <a:cs typeface="Segoe UI Light" panose="020B0502040204020203" pitchFamily="34" charset="0"/>
              </a:rPr>
              <a:t>One </a:t>
            </a:r>
            <a:r>
              <a:rPr lang="en-US" b="0" i="0" u="sng" dirty="0">
                <a:solidFill>
                  <a:srgbClr val="FFFFFF"/>
                </a:solidFill>
                <a:effectLst/>
                <a:latin typeface="Segoe UI Light" panose="020B0502040204020203" pitchFamily="34" charset="0"/>
                <a:cs typeface="Segoe UI Light" panose="020B0502040204020203" pitchFamily="34" charset="0"/>
              </a:rPr>
              <a:t>low-code</a:t>
            </a:r>
            <a:r>
              <a:rPr lang="en-US" b="0" i="0" dirty="0">
                <a:solidFill>
                  <a:srgbClr val="FFFFFF"/>
                </a:solidFill>
                <a:effectLst/>
                <a:latin typeface="Segoe UI Light" panose="020B0502040204020203" pitchFamily="34" charset="0"/>
                <a:cs typeface="Segoe UI Light" panose="020B0502040204020203" pitchFamily="34" charset="0"/>
              </a:rPr>
              <a:t> platform that spans Office 365, Dynamics 365, and standalone applications</a:t>
            </a:r>
          </a:p>
        </p:txBody>
      </p:sp>
      <p:pic>
        <p:nvPicPr>
          <p:cNvPr id="1036" name="Picture 12">
            <a:extLst>
              <a:ext uri="{FF2B5EF4-FFF2-40B4-BE49-F238E27FC236}">
                <a16:creationId xmlns:a16="http://schemas.microsoft.com/office/drawing/2014/main" id="{EB9051B9-F207-403D-9453-1F491FED5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426" y="243751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E034B91-E4D2-4152-B3D3-4BEBE0D93D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675" y="243751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5F56F1B-989C-49BB-A05E-E5EE4064ED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0924" y="243751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E6A9C22-3FD6-46F1-BAAA-ECB85C075B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5174" y="243751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ED6AEB5-A933-45F4-BA21-9B57D878DD80}"/>
              </a:ext>
            </a:extLst>
          </p:cNvPr>
          <p:cNvSpPr/>
          <p:nvPr/>
        </p:nvSpPr>
        <p:spPr>
          <a:xfrm>
            <a:off x="4500294" y="1570817"/>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705">
              <a:defRPr/>
            </a:pPr>
            <a:r>
              <a:rPr lang="en-US" spc="-96" dirty="0">
                <a:solidFill>
                  <a:prstClr val="white"/>
                </a:solidFill>
                <a:latin typeface="Segoe UI Semibold"/>
                <a:cs typeface="Segoe UI Semibold" panose="020B0702040204020203" pitchFamily="34" charset="0"/>
              </a:rPr>
              <a:t>Analyze.  Act.  Automate.</a:t>
            </a:r>
          </a:p>
        </p:txBody>
      </p:sp>
      <p:cxnSp>
        <p:nvCxnSpPr>
          <p:cNvPr id="31" name="Straight Connector 30">
            <a:extLst>
              <a:ext uri="{FF2B5EF4-FFF2-40B4-BE49-F238E27FC236}">
                <a16:creationId xmlns:a16="http://schemas.microsoft.com/office/drawing/2014/main" id="{0A493143-5758-4332-BBB6-2B79A448D380}"/>
              </a:ext>
            </a:extLst>
          </p:cNvPr>
          <p:cNvCxnSpPr>
            <a:cxnSpLocks/>
            <a:stCxn id="1036" idx="3"/>
            <a:endCxn id="1038" idx="1"/>
          </p:cNvCxnSpPr>
          <p:nvPr/>
        </p:nvCxnSpPr>
        <p:spPr>
          <a:xfrm>
            <a:off x="2016826" y="2894716"/>
            <a:ext cx="210984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200603-1A37-4B6F-8B9F-D1738DDEF26F}"/>
              </a:ext>
            </a:extLst>
          </p:cNvPr>
          <p:cNvCxnSpPr>
            <a:cxnSpLocks/>
            <a:stCxn id="1038" idx="3"/>
            <a:endCxn id="1040" idx="1"/>
          </p:cNvCxnSpPr>
          <p:nvPr/>
        </p:nvCxnSpPr>
        <p:spPr>
          <a:xfrm>
            <a:off x="5041075" y="2894716"/>
            <a:ext cx="210984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BDD112-58B5-4D47-A8AD-6B6562FE18F3}"/>
              </a:ext>
            </a:extLst>
          </p:cNvPr>
          <p:cNvCxnSpPr>
            <a:cxnSpLocks/>
            <a:stCxn id="1040" idx="3"/>
            <a:endCxn id="1042" idx="1"/>
          </p:cNvCxnSpPr>
          <p:nvPr/>
        </p:nvCxnSpPr>
        <p:spPr>
          <a:xfrm>
            <a:off x="8065324" y="2894716"/>
            <a:ext cx="210985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722477-D46F-4284-9FA9-B2A5471C3EAD}"/>
              </a:ext>
            </a:extLst>
          </p:cNvPr>
          <p:cNvCxnSpPr>
            <a:cxnSpLocks/>
          </p:cNvCxnSpPr>
          <p:nvPr/>
        </p:nvCxnSpPr>
        <p:spPr>
          <a:xfrm>
            <a:off x="6051508" y="4465878"/>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465C3C8-63C6-49EE-B2FF-B3E4C575AB44}"/>
              </a:ext>
            </a:extLst>
          </p:cNvPr>
          <p:cNvCxnSpPr>
            <a:cxnSpLocks/>
          </p:cNvCxnSpPr>
          <p:nvPr/>
        </p:nvCxnSpPr>
        <p:spPr>
          <a:xfrm>
            <a:off x="4216777" y="4730563"/>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06E789-F805-4CB6-A6A8-DB7FFDA90650}"/>
              </a:ext>
            </a:extLst>
          </p:cNvPr>
          <p:cNvCxnSpPr>
            <a:cxnSpLocks/>
          </p:cNvCxnSpPr>
          <p:nvPr/>
        </p:nvCxnSpPr>
        <p:spPr>
          <a:xfrm>
            <a:off x="7886239" y="4730563"/>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90177A1-6EBF-4C5B-8F7C-BF718B84B35A}"/>
              </a:ext>
            </a:extLst>
          </p:cNvPr>
          <p:cNvSpPr/>
          <p:nvPr/>
        </p:nvSpPr>
        <p:spPr>
          <a:xfrm>
            <a:off x="7380173" y="5864183"/>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49" name="Connector: Elbow 48">
            <a:extLst>
              <a:ext uri="{FF2B5EF4-FFF2-40B4-BE49-F238E27FC236}">
                <a16:creationId xmlns:a16="http://schemas.microsoft.com/office/drawing/2014/main" id="{56ADF806-F013-4A1E-AE9F-C1EE89BC0C0D}"/>
              </a:ext>
            </a:extLst>
          </p:cNvPr>
          <p:cNvCxnSpPr>
            <a:cxnSpLocks/>
            <a:stCxn id="52" idx="2"/>
            <a:endCxn id="54" idx="0"/>
          </p:cNvCxnSpPr>
          <p:nvPr/>
        </p:nvCxnSpPr>
        <p:spPr>
          <a:xfrm rot="16200000" flipH="1">
            <a:off x="4195543" y="5257569"/>
            <a:ext cx="295072" cy="253764"/>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A643A4E-64F0-47A8-BAC7-60768FB62FCD}"/>
              </a:ext>
            </a:extLst>
          </p:cNvPr>
          <p:cNvCxnSpPr>
            <a:cxnSpLocks/>
            <a:stCxn id="52" idx="2"/>
            <a:endCxn id="53" idx="0"/>
          </p:cNvCxnSpPr>
          <p:nvPr/>
        </p:nvCxnSpPr>
        <p:spPr>
          <a:xfrm rot="5400000">
            <a:off x="3943034" y="5258826"/>
            <a:ext cx="295074" cy="25125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0D2E7A3-4340-447F-AE66-62D0F1B59584}"/>
              </a:ext>
            </a:extLst>
          </p:cNvPr>
          <p:cNvGrpSpPr/>
          <p:nvPr/>
        </p:nvGrpSpPr>
        <p:grpSpPr>
          <a:xfrm>
            <a:off x="3853118" y="5048494"/>
            <a:ext cx="728669" cy="671916"/>
            <a:chOff x="3139886" y="5290334"/>
            <a:chExt cx="424115" cy="419618"/>
          </a:xfrm>
        </p:grpSpPr>
        <p:sp>
          <p:nvSpPr>
            <p:cNvPr id="52" name="Rectangle 51">
              <a:extLst>
                <a:ext uri="{FF2B5EF4-FFF2-40B4-BE49-F238E27FC236}">
                  <a16:creationId xmlns:a16="http://schemas.microsoft.com/office/drawing/2014/main" id="{2FB894F4-74B3-4773-9320-4E3CC0B971A1}"/>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3" name="Rectangle 52">
              <a:extLst>
                <a:ext uri="{FF2B5EF4-FFF2-40B4-BE49-F238E27FC236}">
                  <a16:creationId xmlns:a16="http://schemas.microsoft.com/office/drawing/2014/main" id="{E4C113CA-EB64-475A-99ED-E78C6B7245F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4" name="Rectangle 53">
              <a:extLst>
                <a:ext uri="{FF2B5EF4-FFF2-40B4-BE49-F238E27FC236}">
                  <a16:creationId xmlns:a16="http://schemas.microsoft.com/office/drawing/2014/main" id="{A0E24C98-6DBE-4E30-8692-AC9C9001587D}"/>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55" name="Connector: Elbow 54">
              <a:extLst>
                <a:ext uri="{FF2B5EF4-FFF2-40B4-BE49-F238E27FC236}">
                  <a16:creationId xmlns:a16="http://schemas.microsoft.com/office/drawing/2014/main" id="{9FF71A76-5201-4B7C-8679-14BFAEF13743}"/>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850A2AA-2159-41F7-A45D-9DE0B3235768}"/>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2B1829D5-757B-4A31-8D8C-F94AC957465E}"/>
              </a:ext>
            </a:extLst>
          </p:cNvPr>
          <p:cNvSpPr/>
          <p:nvPr/>
        </p:nvSpPr>
        <p:spPr>
          <a:xfrm>
            <a:off x="3738568" y="586620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cxnSp>
        <p:nvCxnSpPr>
          <p:cNvPr id="58" name="Straight Connector 57">
            <a:extLst>
              <a:ext uri="{FF2B5EF4-FFF2-40B4-BE49-F238E27FC236}">
                <a16:creationId xmlns:a16="http://schemas.microsoft.com/office/drawing/2014/main" id="{2CE3BCEB-ECD7-44DD-ADE8-F4678EB3477E}"/>
              </a:ext>
            </a:extLst>
          </p:cNvPr>
          <p:cNvCxnSpPr>
            <a:cxnSpLocks/>
          </p:cNvCxnSpPr>
          <p:nvPr/>
        </p:nvCxnSpPr>
        <p:spPr>
          <a:xfrm>
            <a:off x="4216777" y="4730563"/>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568548-BFE2-43AC-9618-B02FC18805C4}"/>
              </a:ext>
            </a:extLst>
          </p:cNvPr>
          <p:cNvCxnSpPr>
            <a:cxnSpLocks/>
          </p:cNvCxnSpPr>
          <p:nvPr/>
        </p:nvCxnSpPr>
        <p:spPr>
          <a:xfrm>
            <a:off x="6051508" y="4730563"/>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71252C5-121F-4EFF-8E9F-212DCF688453}"/>
              </a:ext>
            </a:extLst>
          </p:cNvPr>
          <p:cNvSpPr/>
          <p:nvPr/>
        </p:nvSpPr>
        <p:spPr>
          <a:xfrm>
            <a:off x="899317" y="3506085"/>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63" name="Rectangle 62">
            <a:extLst>
              <a:ext uri="{FF2B5EF4-FFF2-40B4-BE49-F238E27FC236}">
                <a16:creationId xmlns:a16="http://schemas.microsoft.com/office/drawing/2014/main" id="{D9930C01-EB78-4A65-A757-898CC4DCCF53}"/>
              </a:ext>
            </a:extLst>
          </p:cNvPr>
          <p:cNvSpPr/>
          <p:nvPr/>
        </p:nvSpPr>
        <p:spPr>
          <a:xfrm>
            <a:off x="3666892" y="3508679"/>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64" name="Rectangle 63">
            <a:extLst>
              <a:ext uri="{FF2B5EF4-FFF2-40B4-BE49-F238E27FC236}">
                <a16:creationId xmlns:a16="http://schemas.microsoft.com/office/drawing/2014/main" id="{6C1F849A-8DA4-4819-B8E6-30F802484DFB}"/>
              </a:ext>
            </a:extLst>
          </p:cNvPr>
          <p:cNvSpPr/>
          <p:nvPr/>
        </p:nvSpPr>
        <p:spPr>
          <a:xfrm>
            <a:off x="6799954" y="3506085"/>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Automate</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sp>
        <p:nvSpPr>
          <p:cNvPr id="65" name="Rectangle 64">
            <a:extLst>
              <a:ext uri="{FF2B5EF4-FFF2-40B4-BE49-F238E27FC236}">
                <a16:creationId xmlns:a16="http://schemas.microsoft.com/office/drawing/2014/main" id="{91BC0543-E648-4AE0-ADA5-145BB0B4B845}"/>
              </a:ext>
            </a:extLst>
          </p:cNvPr>
          <p:cNvSpPr/>
          <p:nvPr/>
        </p:nvSpPr>
        <p:spPr>
          <a:xfrm>
            <a:off x="9704012" y="3506085"/>
            <a:ext cx="1856727"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Virtual Agents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Conversational chatbots</a:t>
            </a:r>
          </a:p>
        </p:txBody>
      </p:sp>
      <p:grpSp>
        <p:nvGrpSpPr>
          <p:cNvPr id="71" name="Group 70">
            <a:extLst>
              <a:ext uri="{FF2B5EF4-FFF2-40B4-BE49-F238E27FC236}">
                <a16:creationId xmlns:a16="http://schemas.microsoft.com/office/drawing/2014/main" id="{E65BAAF5-D924-4D19-952A-A5E52C100DDF}"/>
              </a:ext>
            </a:extLst>
          </p:cNvPr>
          <p:cNvGrpSpPr/>
          <p:nvPr/>
        </p:nvGrpSpPr>
        <p:grpSpPr>
          <a:xfrm flipH="1">
            <a:off x="7622834" y="4982144"/>
            <a:ext cx="560698" cy="727500"/>
            <a:chOff x="9513594" y="5494575"/>
            <a:chExt cx="322823" cy="418859"/>
          </a:xfrm>
        </p:grpSpPr>
        <p:sp>
          <p:nvSpPr>
            <p:cNvPr id="72" name="Rectangle 71">
              <a:extLst>
                <a:ext uri="{FF2B5EF4-FFF2-40B4-BE49-F238E27FC236}">
                  <a16:creationId xmlns:a16="http://schemas.microsoft.com/office/drawing/2014/main" id="{775B6691-A804-4A23-9229-759B6A963968}"/>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3" name="Oval 72">
              <a:extLst>
                <a:ext uri="{FF2B5EF4-FFF2-40B4-BE49-F238E27FC236}">
                  <a16:creationId xmlns:a16="http://schemas.microsoft.com/office/drawing/2014/main" id="{C3703596-402C-4647-9F5F-3A14B73C7713}"/>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74" name="Oval 73">
              <a:extLst>
                <a:ext uri="{FF2B5EF4-FFF2-40B4-BE49-F238E27FC236}">
                  <a16:creationId xmlns:a16="http://schemas.microsoft.com/office/drawing/2014/main" id="{F5F02996-CFDA-497C-9C17-CB719C95313A}"/>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75" name="Oval 74">
              <a:extLst>
                <a:ext uri="{FF2B5EF4-FFF2-40B4-BE49-F238E27FC236}">
                  <a16:creationId xmlns:a16="http://schemas.microsoft.com/office/drawing/2014/main" id="{4DB4018D-938D-47A4-B271-F40585A183BF}"/>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Tree>
    <p:extLst>
      <p:ext uri="{BB962C8B-B14F-4D97-AF65-F5344CB8AC3E}">
        <p14:creationId xmlns:p14="http://schemas.microsoft.com/office/powerpoint/2010/main" val="151194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E3C6625-8857-4968-91EE-1F021DC1B79B}"/>
              </a:ext>
            </a:extLst>
          </p:cNvPr>
          <p:cNvSpPr txBox="1"/>
          <p:nvPr/>
        </p:nvSpPr>
        <p:spPr>
          <a:xfrm>
            <a:off x="558140" y="1597185"/>
            <a:ext cx="11079678" cy="452431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Create apps without compromises.</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Build professional-grade apps that mean business.</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Easily build the business apps you need and extend or customize the apps you already use.</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Build apps in hours-not months- that easily connect to data, use Excel-like expressions to add logic, and run on the web, iOS, and Android devices.</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Innovate quickly for fast results.</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Give everyone the tools to be an app builder.</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Gain a competitive advantage by linking all your data.</a:t>
            </a:r>
          </a:p>
          <a:p>
            <a:pPr marL="285750" indent="-285750">
              <a:buFont typeface="Arial" panose="020B0604020202020204" pitchFamily="34" charset="0"/>
              <a:buChar char="•"/>
            </a:pPr>
            <a:r>
              <a:rPr lang="en-US" sz="2400" dirty="0">
                <a:solidFill>
                  <a:schemeClr val="bg1"/>
                </a:solidFill>
                <a:latin typeface="Segoe UI Light" panose="020B0502040204020203" pitchFamily="34" charset="0"/>
                <a:cs typeface="Segoe UI Light" panose="020B0502040204020203" pitchFamily="34" charset="0"/>
              </a:rPr>
              <a:t>Connect with tens of thousands of Power Apps community members around the world, and discover valuable tips from the Microsoft Power Apps team and Champions.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317ECAE7-1C8B-419F-8CB1-44D84AEB535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extBox 14">
            <a:extLst>
              <a:ext uri="{FF2B5EF4-FFF2-40B4-BE49-F238E27FC236}">
                <a16:creationId xmlns:a16="http://schemas.microsoft.com/office/drawing/2014/main" id="{8679DBE1-5F07-426C-941E-4F5A04260143}"/>
              </a:ext>
            </a:extLst>
          </p:cNvPr>
          <p:cNvSpPr txBox="1"/>
          <p:nvPr/>
        </p:nvSpPr>
        <p:spPr>
          <a:xfrm>
            <a:off x="1414047" y="369594"/>
            <a:ext cx="9363905" cy="707886"/>
          </a:xfrm>
          <a:prstGeom prst="rect">
            <a:avLst/>
          </a:prstGeom>
          <a:noFill/>
        </p:spPr>
        <p:txBody>
          <a:bodyPr wrap="square">
            <a:spAutoFit/>
          </a:bodyPr>
          <a:lstStyle/>
          <a:p>
            <a:pPr algn="ctr"/>
            <a:r>
              <a:rPr lang="en-US" sz="4000" b="1" i="0" dirty="0">
                <a:solidFill>
                  <a:srgbClr val="FFFFFF"/>
                </a:solidFill>
                <a:effectLst/>
                <a:latin typeface="Segoe UI Light" panose="020B0502040204020203" pitchFamily="34" charset="0"/>
                <a:cs typeface="Segoe UI Light" panose="020B0502040204020203" pitchFamily="34" charset="0"/>
              </a:rPr>
              <a:t>Why Power Apps?</a:t>
            </a:r>
          </a:p>
        </p:txBody>
      </p:sp>
    </p:spTree>
    <p:extLst>
      <p:ext uri="{BB962C8B-B14F-4D97-AF65-F5344CB8AC3E}">
        <p14:creationId xmlns:p14="http://schemas.microsoft.com/office/powerpoint/2010/main" val="473849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3"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805300" y="1454203"/>
            <a:ext cx="6581403" cy="3223151"/>
          </a:xfrm>
          <a:prstGeom prst="rect">
            <a:avLst/>
          </a:prstGeom>
        </p:spPr>
      </p:pic>
      <p:sp>
        <p:nvSpPr>
          <p:cNvPr id="56" name="TextBox 55"/>
          <p:cNvSpPr txBox="1"/>
          <p:nvPr/>
        </p:nvSpPr>
        <p:spPr>
          <a:xfrm>
            <a:off x="2373219" y="6144859"/>
            <a:ext cx="7445564" cy="431168"/>
          </a:xfrm>
          <a:prstGeom prst="rect">
            <a:avLst/>
          </a:prstGeom>
          <a:noFill/>
        </p:spPr>
        <p:txBody>
          <a:bodyPr wrap="square" lIns="182855" tIns="146284" rIns="182855" bIns="146284" rtlCol="0">
            <a:spAutoFit/>
          </a:bodyPr>
          <a:lstStyle/>
          <a:p>
            <a:pPr algn="ctr" defTabSz="914202">
              <a:lnSpc>
                <a:spcPct val="90000"/>
              </a:lnSpc>
              <a:spcAft>
                <a:spcPts val="600"/>
              </a:spcAft>
              <a:defRPr/>
            </a:pPr>
            <a:r>
              <a:rPr lang="en-US" sz="980"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2413794" y="4836487"/>
            <a:ext cx="1618909" cy="941245"/>
          </a:xfrm>
          <a:prstGeom prst="rect">
            <a:avLst/>
          </a:prstGeom>
          <a:solidFill>
            <a:schemeClr val="bg1"/>
          </a:solidFill>
        </p:spPr>
        <p:txBody>
          <a:bodyPr wrap="square" lIns="89643" tIns="89643" rIns="89643" bIns="89643" rtlCol="0">
            <a:spAutoFit/>
          </a:bodyPr>
          <a:lstStyle/>
          <a:p>
            <a:pPr defTabSz="914202">
              <a:lnSpc>
                <a:spcPct val="90000"/>
              </a:lnSpc>
              <a:spcAft>
                <a:spcPts val="588"/>
              </a:spcAft>
              <a:defRPr/>
            </a:pPr>
            <a:r>
              <a:rPr lang="en-US" sz="3137"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2000" dirty="0">
                <a:gradFill>
                  <a:gsLst>
                    <a:gs pos="2917">
                      <a:srgbClr val="505050"/>
                    </a:gs>
                    <a:gs pos="30000">
                      <a:srgbClr val="505050"/>
                    </a:gs>
                  </a:gsLst>
                  <a:lin ang="5400000" scaled="0"/>
                </a:gradFill>
                <a:latin typeface="Segoe UI"/>
                <a:cs typeface="Segoe UI Light" panose="020B0502040204020203" pitchFamily="34" charset="0"/>
              </a:rPr>
            </a:br>
            <a:r>
              <a:rPr lang="en-US" sz="1176" dirty="0">
                <a:gradFill>
                  <a:gsLst>
                    <a:gs pos="2917">
                      <a:srgbClr val="505050"/>
                    </a:gs>
                    <a:gs pos="30000">
                      <a:srgbClr val="505050"/>
                    </a:gs>
                  </a:gsLst>
                  <a:lin ang="5400000" scaled="0"/>
                </a:gradFill>
                <a:latin typeface="Segoe UI"/>
              </a:rPr>
              <a:t>Cities globally access the service daily</a:t>
            </a:r>
            <a:endParaRPr lang="en-US" sz="12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68080" y="174402"/>
            <a:ext cx="11655840" cy="899537"/>
          </a:xfrm>
        </p:spPr>
        <p:txBody>
          <a:bodyPr>
            <a:noAutofit/>
          </a:bodyPr>
          <a:lstStyle/>
          <a:p>
            <a:pPr algn="ctr" defTabSz="931734"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6" y="4836486"/>
            <a:ext cx="1921019" cy="1011457"/>
          </a:xfrm>
          <a:prstGeom prst="rect">
            <a:avLst/>
          </a:prstGeom>
          <a:noFill/>
        </p:spPr>
        <p:txBody>
          <a:bodyPr wrap="square" lIns="89643" tIns="89643" rIns="89643" bIns="89643" rtlCol="0">
            <a:spAutoFit/>
          </a:bodyPr>
          <a:lstStyle/>
          <a:p>
            <a:pPr defTabSz="914202">
              <a:lnSpc>
                <a:spcPct val="90000"/>
              </a:lnSpc>
              <a:spcAft>
                <a:spcPts val="600"/>
              </a:spcAft>
              <a:defRPr/>
            </a:pPr>
            <a:r>
              <a:rPr lang="en-US" sz="1568"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914202">
              <a:lnSpc>
                <a:spcPct val="70000"/>
              </a:lnSpc>
              <a:spcAft>
                <a:spcPts val="600"/>
              </a:spcAft>
              <a:defRPr/>
            </a:pPr>
            <a:r>
              <a:rPr lang="en-US" sz="1176" dirty="0">
                <a:gradFill>
                  <a:gsLst>
                    <a:gs pos="2917">
                      <a:srgbClr val="505050"/>
                    </a:gs>
                    <a:gs pos="30000">
                      <a:srgbClr val="505050"/>
                    </a:gs>
                  </a:gsLst>
                  <a:lin ang="5400000" scaled="0"/>
                </a:gradFill>
                <a:latin typeface="Segoe UI"/>
              </a:rPr>
              <a:t>US Government</a:t>
            </a:r>
          </a:p>
          <a:p>
            <a:pPr defTabSz="914202">
              <a:lnSpc>
                <a:spcPct val="70000"/>
              </a:lnSpc>
              <a:spcAft>
                <a:spcPts val="600"/>
              </a:spcAft>
              <a:defRPr/>
            </a:pPr>
            <a:r>
              <a:rPr lang="en-US" sz="1176" dirty="0">
                <a:gradFill>
                  <a:gsLst>
                    <a:gs pos="2917">
                      <a:srgbClr val="505050"/>
                    </a:gs>
                    <a:gs pos="30000">
                      <a:srgbClr val="505050"/>
                    </a:gs>
                  </a:gsLst>
                  <a:lin ang="5400000" scaled="0"/>
                </a:gradFill>
                <a:latin typeface="Segoe UI"/>
              </a:rPr>
              <a:t>China</a:t>
            </a:r>
          </a:p>
          <a:p>
            <a:pPr defTabSz="914202">
              <a:lnSpc>
                <a:spcPct val="70000"/>
              </a:lnSpc>
              <a:spcAft>
                <a:spcPts val="600"/>
              </a:spcAft>
              <a:defRPr/>
            </a:pPr>
            <a:r>
              <a:rPr lang="en-US" sz="1176"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209" y="264247"/>
            <a:ext cx="956011" cy="95601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5" y="1698262"/>
            <a:ext cx="1433409" cy="80991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1" y="4208563"/>
            <a:ext cx="1113159" cy="1054956"/>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043" y="2982086"/>
            <a:ext cx="1442044" cy="752567"/>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60662" y="1563312"/>
            <a:ext cx="1214060" cy="929221"/>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9402473" y="347149"/>
            <a:ext cx="1854467" cy="782843"/>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5"/>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5" y="4836487"/>
            <a:ext cx="1172461" cy="941245"/>
          </a:xfrm>
          <a:prstGeom prst="rect">
            <a:avLst/>
          </a:prstGeom>
          <a:solidFill>
            <a:schemeClr val="bg1"/>
          </a:solidFill>
        </p:spPr>
        <p:txBody>
          <a:bodyPr wrap="square" lIns="89643" tIns="89643" rIns="89643" bIns="89643" rtlCol="0">
            <a:spAutoFit/>
          </a:bodyPr>
          <a:lstStyle/>
          <a:p>
            <a:pPr defTabSz="914202">
              <a:lnSpc>
                <a:spcPct val="90000"/>
              </a:lnSpc>
              <a:spcAft>
                <a:spcPts val="588"/>
              </a:spcAft>
              <a:defRPr/>
            </a:pPr>
            <a:r>
              <a:rPr lang="en-US" sz="3137"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2000" spc="-151"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1176" dirty="0">
                <a:gradFill>
                  <a:gsLst>
                    <a:gs pos="2917">
                      <a:srgbClr val="505050"/>
                    </a:gs>
                    <a:gs pos="30000">
                      <a:srgbClr val="505050"/>
                    </a:gs>
                  </a:gsLst>
                  <a:lin ang="5400000" scaled="0"/>
                </a:gradFill>
                <a:latin typeface="Segoe UI"/>
              </a:rPr>
              <a:t>Countries </a:t>
            </a:r>
            <a:br>
              <a:rPr lang="en-US" sz="1176" dirty="0">
                <a:gradFill>
                  <a:gsLst>
                    <a:gs pos="2917">
                      <a:srgbClr val="505050"/>
                    </a:gs>
                    <a:gs pos="30000">
                      <a:srgbClr val="505050"/>
                    </a:gs>
                  </a:gsLst>
                  <a:lin ang="5400000" scaled="0"/>
                </a:gradFill>
                <a:latin typeface="Segoe UI"/>
              </a:rPr>
            </a:br>
            <a:r>
              <a:rPr lang="en-US" sz="1176"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5389386" y="4836488"/>
            <a:ext cx="1121940" cy="787100"/>
          </a:xfrm>
          <a:prstGeom prst="rect">
            <a:avLst/>
          </a:prstGeom>
          <a:solidFill>
            <a:schemeClr val="bg1"/>
          </a:solidFill>
        </p:spPr>
        <p:txBody>
          <a:bodyPr wrap="square" lIns="89643" tIns="89643" rIns="89643" bIns="89643" rtlCol="0">
            <a:spAutoFit/>
          </a:bodyPr>
          <a:lstStyle/>
          <a:p>
            <a:pPr defTabSz="914202">
              <a:lnSpc>
                <a:spcPct val="90000"/>
              </a:lnSpc>
              <a:spcAft>
                <a:spcPts val="588"/>
              </a:spcAft>
              <a:defRPr/>
            </a:pPr>
            <a:r>
              <a:rPr lang="en-US" sz="3137"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32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32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1176"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6603436" y="4836486"/>
            <a:ext cx="1888235" cy="604294"/>
          </a:xfrm>
          <a:prstGeom prst="rect">
            <a:avLst/>
          </a:prstGeom>
          <a:noFill/>
        </p:spPr>
        <p:txBody>
          <a:bodyPr wrap="none" lIns="89643" tIns="89643" rIns="89643" bIns="89643" rtlCol="0">
            <a:spAutoFit/>
          </a:bodyPr>
          <a:lstStyle/>
          <a:p>
            <a:pPr defTabSz="914202">
              <a:lnSpc>
                <a:spcPct val="90000"/>
              </a:lnSpc>
              <a:spcAft>
                <a:spcPts val="600"/>
              </a:spcAft>
              <a:defRPr/>
            </a:pPr>
            <a:r>
              <a:rPr lang="en-US" sz="1568"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914202">
              <a:lnSpc>
                <a:spcPct val="70000"/>
              </a:lnSpc>
              <a:spcAft>
                <a:spcPts val="600"/>
              </a:spcAft>
              <a:defRPr/>
            </a:pPr>
            <a:r>
              <a:rPr lang="en-US" sz="1176"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55887" y="4307699"/>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2"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2"/>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1" name="Parallelogram 1">
            <a:extLst>
              <a:ext uri="{FF2B5EF4-FFF2-40B4-BE49-F238E27FC236}">
                <a16:creationId xmlns:a16="http://schemas.microsoft.com/office/drawing/2014/main" id="{9CB7F9E5-C3A2-4C97-98AF-19374C9EC65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2" name="Picture 21" descr="A close up of a logo&#10;&#10;Description generated with very high confidence">
            <a:hlinkClick r:id="rId14"/>
            <a:extLst>
              <a:ext uri="{FF2B5EF4-FFF2-40B4-BE49-F238E27FC236}">
                <a16:creationId xmlns:a16="http://schemas.microsoft.com/office/drawing/2014/main" id="{8AAA2996-B7F8-44FE-9A84-7509D005B8FD}"/>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393747" y="6102635"/>
            <a:ext cx="11404507" cy="507831"/>
          </a:xfrm>
          <a:prstGeom prst="rect">
            <a:avLst/>
          </a:prstGeom>
        </p:spPr>
        <p:txBody>
          <a:bodyPr wrap="square">
            <a:spAutoFit/>
          </a:bodyPr>
          <a:lstStyle/>
          <a:p>
            <a:pPr defTabSz="914377"/>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740" y="467875"/>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2"/>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369332"/>
            </a:xfrm>
            <a:prstGeom prst="rect">
              <a:avLst/>
            </a:prstGeom>
          </p:spPr>
          <p:txBody>
            <a:bodyPr wrap="square">
              <a:spAutoFit/>
            </a:bodyPr>
            <a:lstStyle/>
            <a:p>
              <a:pPr algn="ctr" defTabSz="914377"/>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4" y="1665929"/>
            <a:ext cx="6032293" cy="2859290"/>
          </a:xfrm>
          <a:prstGeom prst="rect">
            <a:avLst/>
          </a:prstGeom>
        </p:spPr>
        <p:txBody>
          <a:bodyPr wrap="square" lIns="182828" tIns="146263" rIns="182828" bIns="146263">
            <a:spAutoFit/>
          </a:bodyPr>
          <a:lstStyle/>
          <a:p>
            <a:pPr defTabSz="931902">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02">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02">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02">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7" cy="598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1370</TotalTime>
  <Words>2712</Words>
  <Application>Microsoft Office PowerPoint</Application>
  <PresentationFormat>Widescreen</PresentationFormat>
  <Paragraphs>329</Paragraphs>
  <Slides>32</Slides>
  <Notes>32</Notes>
  <HiddenSlides>10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45" baseType="lpstr">
      <vt:lpstr>Arial</vt:lpstr>
      <vt:lpstr>Calibri</vt:lpstr>
      <vt:lpstr>Calibri Light</vt:lpstr>
      <vt:lpstr>DIN</vt:lpstr>
      <vt:lpstr>Segoe UI</vt:lpstr>
      <vt:lpstr>Segoe UI Light</vt:lpstr>
      <vt:lpstr>Segoe UI Semibold</vt:lpstr>
      <vt:lpstr>Segoe UI Semilight</vt:lpstr>
      <vt:lpstr>Wingdings</vt:lpstr>
      <vt:lpstr>Office Theme</vt:lpstr>
      <vt:lpstr>2_Office Theme</vt:lpstr>
      <vt:lpstr>1_Office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App</dc:title>
  <dc:creator>Hiram Fleitas</dc:creator>
  <cp:keywords>Power Apps</cp:keywords>
  <cp:lastModifiedBy>Hiram Fleitas</cp:lastModifiedBy>
  <cp:revision>154</cp:revision>
  <dcterms:created xsi:type="dcterms:W3CDTF">2019-05-23T20:01:45Z</dcterms:created>
  <dcterms:modified xsi:type="dcterms:W3CDTF">2021-03-24T15:50:36Z</dcterms:modified>
  <cp:category>Dev</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